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9F4E7-48A0-4E3A-838F-AEAB190E989F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4E370-7A8B-4F91-A398-E79EA8C165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" dirty="0"/>
              <a:t>Treatment of hypertension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Latn-RS" sz="1800" dirty="0"/>
              <a:t>Prof. </a:t>
            </a:r>
            <a:r>
              <a:rPr lang="en" sz="1800" dirty="0"/>
              <a:t>Slobodan Janković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Calcium channel</a:t>
            </a:r>
            <a:r>
              <a:rPr lang="sr-Latn-RS" dirty="0"/>
              <a:t>s</a:t>
            </a:r>
            <a:r>
              <a:rPr lang="en" dirty="0"/>
              <a:t> blockers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Dihydropyridines (nifedipine, amlodipine) cause vasodilation</a:t>
            </a:r>
          </a:p>
          <a:p>
            <a:r>
              <a:rPr lang="en" dirty="0"/>
              <a:t>Verapamil and diltiazem reduce cardiac output and cause vasodilation</a:t>
            </a:r>
          </a:p>
          <a:p>
            <a:r>
              <a:rPr lang="en" dirty="0"/>
              <a:t>They can provoke heart failure and lead to AV block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dirty="0"/>
              <a:t>Drugs that open channels for K </a:t>
            </a:r>
            <a:r>
              <a:rPr lang="en" baseline="30000" dirty="0"/>
              <a:t>+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Minoxidil and hydralazine</a:t>
            </a:r>
          </a:p>
          <a:p>
            <a:r>
              <a:rPr lang="en" dirty="0"/>
              <a:t>They are used for severe forms of hypertension</a:t>
            </a:r>
          </a:p>
          <a:p>
            <a:r>
              <a:rPr lang="en" dirty="0"/>
              <a:t>They lead to fluid retention and reflex tachycardia</a:t>
            </a:r>
          </a:p>
          <a:p>
            <a:r>
              <a:rPr lang="en" dirty="0"/>
              <a:t>These side effects can be eliminated by the simultaneous use of beta-blockers and diuretics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ACE - inhibitors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" dirty="0"/>
              <a:t>They have the unique advantage of slowing the loss of kidney function in patients with chronic kidney disease</a:t>
            </a:r>
          </a:p>
          <a:p>
            <a:r>
              <a:rPr lang="en" dirty="0"/>
              <a:t>Use them carefully in patients with reduced intravascular volume and narrowing of the renal arteries, because acute renal failure may occur!!!</a:t>
            </a:r>
          </a:p>
          <a:p>
            <a:r>
              <a:rPr lang="en" dirty="0"/>
              <a:t>They are especially indicated for diabetics with hypertension, because they slow down the development of nephropathy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dirty="0"/>
              <a:t>Angiotensin 2 receptor blockers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They have the same effectiveness as ACE inhibitors</a:t>
            </a:r>
          </a:p>
          <a:p>
            <a:r>
              <a:rPr lang="en" dirty="0"/>
              <a:t>They do not cause dry cough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dirty="0"/>
              <a:t>Principles of hypertension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dirty="0"/>
              <a:t>Monotherapy initially, in mild forms</a:t>
            </a:r>
          </a:p>
          <a:p>
            <a:r>
              <a:rPr lang="en" dirty="0"/>
              <a:t>The effectiveness of thiazides, ACE-inhibitors, angiotensin receptor blockers, beta blockers and calcium channel blockers is SIMILAR!</a:t>
            </a:r>
          </a:p>
          <a:p>
            <a:r>
              <a:rPr lang="en" dirty="0"/>
              <a:t>Choose the first drug according to the associated conditions:</a:t>
            </a:r>
          </a:p>
          <a:p>
            <a:pPr lvl="2"/>
            <a:r>
              <a:rPr lang="en" dirty="0"/>
              <a:t>After myocardial infarction - beta blocker</a:t>
            </a:r>
          </a:p>
          <a:p>
            <a:pPr lvl="2"/>
            <a:r>
              <a:rPr lang="en" dirty="0"/>
              <a:t>In diabetes, chronic kidney disease or left ventricular dysfunction - ACE - inhibitor</a:t>
            </a:r>
          </a:p>
          <a:p>
            <a:pPr lvl="2"/>
            <a:r>
              <a:rPr lang="en" dirty="0"/>
              <a:t>In case of nephrotic syndrome – diuretic and ACE inhibitor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dirty="0"/>
              <a:t>Principles of hypertension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If one drug does not control hypertension, add new drugs "step by step"</a:t>
            </a:r>
          </a:p>
          <a:p>
            <a:r>
              <a:rPr lang="en" dirty="0"/>
              <a:t>Combine drugs with different mechanisms of action</a:t>
            </a:r>
          </a:p>
          <a:p>
            <a:r>
              <a:rPr lang="en" dirty="0"/>
              <a:t>Administer submaximal doses when possible to minimize side effects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Elderly and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They respond better to diuretics and dihydropyridine calcium channel blockers</a:t>
            </a:r>
          </a:p>
          <a:p>
            <a:r>
              <a:rPr lang="en" dirty="0"/>
              <a:t>Avoid beta blockers because of their tendency to cause heart failure and heart block</a:t>
            </a:r>
          </a:p>
          <a:p>
            <a:r>
              <a:rPr lang="en" dirty="0"/>
              <a:t>They respond less well to ACE inhibitors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Choice of antihypertensive drugs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033540"/>
              </p:ext>
            </p:extLst>
          </p:nvPr>
        </p:nvGraphicFramePr>
        <p:xfrm>
          <a:off x="457200" y="1295400"/>
          <a:ext cx="8229600" cy="531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A group of drugs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Indications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Contraindications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Diuretics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baseline="0" dirty="0"/>
                        <a:t>Heart </a:t>
                      </a:r>
                      <a:r>
                        <a:rPr lang="en" dirty="0"/>
                        <a:t>failure</a:t>
                      </a:r>
                    </a:p>
                    <a:p>
                      <a:r>
                        <a:rPr lang="en" baseline="0" dirty="0"/>
                        <a:t>Systolic hypertension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Gout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Beta blockers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Coronary disease</a:t>
                      </a:r>
                    </a:p>
                    <a:p>
                      <a:r>
                        <a:rPr lang="en" dirty="0"/>
                        <a:t>Migraine</a:t>
                      </a:r>
                    </a:p>
                    <a:p>
                      <a:r>
                        <a:rPr lang="en" dirty="0"/>
                        <a:t>Heart failure</a:t>
                      </a:r>
                    </a:p>
                    <a:p>
                      <a:r>
                        <a:rPr lang="en" dirty="0"/>
                        <a:t>Tachyarrhythmia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Asthma</a:t>
                      </a:r>
                    </a:p>
                    <a:p>
                      <a:r>
                        <a:rPr lang="en" dirty="0"/>
                        <a:t>Heart block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Alpha blockers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Prostate hypertrophy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Heart failure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dirty="0" err="1"/>
                        <a:t>Ca</a:t>
                      </a:r>
                      <a:r>
                        <a:rPr lang="sr-Latn-RS" dirty="0"/>
                        <a:t>++ c</a:t>
                      </a:r>
                      <a:r>
                        <a:rPr lang="en" dirty="0"/>
                        <a:t>hannel</a:t>
                      </a:r>
                      <a:r>
                        <a:rPr lang="sr-Latn-RS" dirty="0"/>
                        <a:t>s</a:t>
                      </a:r>
                      <a:r>
                        <a:rPr lang="en" dirty="0"/>
                        <a:t> blockers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Systolic hypertension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Heart </a:t>
                      </a:r>
                      <a:r>
                        <a:rPr lang="en" baseline="0" dirty="0"/>
                        <a:t>block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ACE-inhibitors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Nephropathy</a:t>
                      </a:r>
                    </a:p>
                    <a:p>
                      <a:r>
                        <a:rPr lang="en" dirty="0"/>
                        <a:t>Heart failure</a:t>
                      </a:r>
                    </a:p>
                    <a:p>
                      <a:r>
                        <a:rPr lang="en" dirty="0"/>
                        <a:t>Acute heart attack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Bilateral renal artery stenosis</a:t>
                      </a:r>
                    </a:p>
                    <a:p>
                      <a:r>
                        <a:rPr lang="en" dirty="0"/>
                        <a:t>Hyperkalemia</a:t>
                      </a:r>
                    </a:p>
                    <a:p>
                      <a:r>
                        <a:rPr lang="en" dirty="0"/>
                        <a:t>Pregnancy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/>
                        <a:t>Allosterone 2 receptor blockers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Cough with </a:t>
                      </a:r>
                      <a:r>
                        <a:rPr lang="en" baseline="0" dirty="0"/>
                        <a:t>ACE-inhib.</a:t>
                      </a:r>
                    </a:p>
                    <a:p>
                      <a:r>
                        <a:rPr lang="en" baseline="0" dirty="0"/>
                        <a:t>Nephropathy</a:t>
                      </a:r>
                    </a:p>
                    <a:p>
                      <a:r>
                        <a:rPr lang="en" baseline="0" dirty="0"/>
                        <a:t>Heart failure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/>
                        <a:t>Bilateral renal artery stenosis</a:t>
                      </a:r>
                    </a:p>
                    <a:p>
                      <a:r>
                        <a:rPr lang="en" dirty="0"/>
                        <a:t>Hyperkalemia</a:t>
                      </a:r>
                    </a:p>
                    <a:p>
                      <a:r>
                        <a:rPr lang="en" dirty="0"/>
                        <a:t>Pregnancy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dirty="0"/>
              <a:t>Blood pressure is determined by the product of heart rate, stroke volume and systemic vascular resistance</a:t>
            </a:r>
          </a:p>
          <a:p>
            <a:r>
              <a:rPr lang="en" dirty="0"/>
              <a:t>Classification of hypertension</a:t>
            </a:r>
          </a:p>
          <a:p>
            <a:pPr lvl="1"/>
            <a:r>
              <a:rPr lang="en" dirty="0"/>
              <a:t>Prehypertension: systolic 120-139 mmHg or diastolic 80-89 mmHg</a:t>
            </a:r>
          </a:p>
          <a:p>
            <a:pPr lvl="1"/>
            <a:r>
              <a:rPr lang="en" dirty="0"/>
              <a:t>First stage: systolic 140-159 mmHg or diastolic 90-99 mmHg</a:t>
            </a:r>
          </a:p>
          <a:p>
            <a:pPr lvl="1"/>
            <a:r>
              <a:rPr lang="en" dirty="0"/>
              <a:t>Second stage: systolic </a:t>
            </a:r>
            <a:r>
              <a:rPr lang="en" dirty="0">
                <a:sym typeface="Symbol"/>
              </a:rPr>
              <a:t> 160 mmHg or diastolic  100 mmHg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dirty="0"/>
              <a:t>Mechanisms of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" dirty="0"/>
              <a:t>Hypertension due to </a:t>
            </a:r>
            <a:r>
              <a:rPr lang="en" b="1" dirty="0"/>
              <a:t>greater pump activity </a:t>
            </a:r>
            <a:r>
              <a:rPr lang="en" dirty="0"/>
              <a:t>(higher minute volume) - in young people</a:t>
            </a:r>
          </a:p>
          <a:p>
            <a:r>
              <a:rPr lang="en" dirty="0"/>
              <a:t>Hypertension based on </a:t>
            </a:r>
            <a:r>
              <a:rPr lang="en" b="1" dirty="0"/>
              <a:t>higher vascular resistance </a:t>
            </a:r>
            <a:r>
              <a:rPr lang="en" dirty="0"/>
              <a:t>- endothelial dysfunction - systolic type</a:t>
            </a:r>
          </a:p>
          <a:p>
            <a:r>
              <a:rPr lang="en" dirty="0"/>
              <a:t>Hypertension due to </a:t>
            </a:r>
            <a:r>
              <a:rPr lang="en" b="1" dirty="0"/>
              <a:t>higher volume </a:t>
            </a:r>
            <a:r>
              <a:rPr lang="en" dirty="0"/>
              <a:t>- parenchymal or vascular diseases of the kidneys</a:t>
            </a:r>
          </a:p>
          <a:p>
            <a:r>
              <a:rPr lang="en" dirty="0"/>
              <a:t>Hypertension due to </a:t>
            </a:r>
            <a:r>
              <a:rPr lang="en" b="1" dirty="0"/>
              <a:t>neuroendocrine dysfunction </a:t>
            </a:r>
            <a:r>
              <a:rPr lang="en" dirty="0"/>
              <a:t>- increased sympathetic tone or hyperaldosteronism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Changing habits in the first place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Normalization of body weight</a:t>
            </a:r>
          </a:p>
          <a:p>
            <a:r>
              <a:rPr lang="en" dirty="0"/>
              <a:t>Greater physical activity</a:t>
            </a:r>
          </a:p>
          <a:p>
            <a:r>
              <a:rPr lang="en" dirty="0"/>
              <a:t>Quitting smoking</a:t>
            </a:r>
          </a:p>
          <a:p>
            <a:r>
              <a:rPr lang="en" dirty="0"/>
              <a:t>Fat-free and low-salt diet</a:t>
            </a:r>
          </a:p>
          <a:p>
            <a:r>
              <a:rPr lang="en" dirty="0"/>
              <a:t>Do not take drugs that cause hypertension: alcohol, oral contraceptives, corticosteroids, stimulants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Diuretics - thiazides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dirty="0"/>
              <a:t>Good absorption and long-lasting effect</a:t>
            </a:r>
          </a:p>
          <a:p>
            <a:r>
              <a:rPr lang="en" dirty="0"/>
              <a:t>They are especially good for kidney diseases, but moderate ones</a:t>
            </a:r>
          </a:p>
          <a:p>
            <a:r>
              <a:rPr lang="en" dirty="0"/>
              <a:t>Initially, they reduce the vascular volume, but this is soon compensated by the effect of angiotensin, so a direct vasodilator effect takes place.</a:t>
            </a:r>
          </a:p>
          <a:p>
            <a:r>
              <a:rPr lang="en" dirty="0"/>
              <a:t>They are effective in smaller doses</a:t>
            </a:r>
          </a:p>
          <a:p>
            <a:r>
              <a:rPr lang="en" dirty="0"/>
              <a:t>These are the drugs of first choice for most patients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Diuretics – loops of Henle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Short-term effect</a:t>
            </a:r>
          </a:p>
          <a:p>
            <a:r>
              <a:rPr lang="en" dirty="0"/>
              <a:t>They are given instead of thiazides only:</a:t>
            </a:r>
          </a:p>
          <a:p>
            <a:pPr lvl="3"/>
            <a:r>
              <a:rPr lang="en" dirty="0"/>
              <a:t>In malignant hypertension</a:t>
            </a:r>
          </a:p>
          <a:p>
            <a:pPr lvl="3"/>
            <a:r>
              <a:rPr lang="en" dirty="0"/>
              <a:t>In advanced kidney failure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Potassium-sparing diuretics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" dirty="0"/>
              <a:t>Spironolactone is particularly indicated in hypertension caused by hyperaldosteronism</a:t>
            </a:r>
            <a:endParaRPr lang="sr-Latn-RS" dirty="0"/>
          </a:p>
          <a:p>
            <a:r>
              <a:rPr lang="sr-Latn-RS" dirty="0" err="1"/>
              <a:t>Since</a:t>
            </a:r>
            <a:r>
              <a:rPr lang="sr-Latn-RS" dirty="0"/>
              <a:t> </a:t>
            </a:r>
            <a:r>
              <a:rPr lang="sr-Latn-RS" dirty="0" err="1"/>
              <a:t>spironolactone</a:t>
            </a:r>
            <a:r>
              <a:rPr lang="sr-Latn-RS" dirty="0"/>
              <a:t> </a:t>
            </a:r>
            <a:r>
              <a:rPr lang="sr-Latn-RS" dirty="0" err="1"/>
              <a:t>may</a:t>
            </a:r>
            <a:r>
              <a:rPr lang="sr-Latn-RS" dirty="0"/>
              <a:t> </a:t>
            </a:r>
            <a:r>
              <a:rPr lang="sr-Latn-RS" dirty="0" err="1"/>
              <a:t>cause</a:t>
            </a:r>
            <a:r>
              <a:rPr lang="sr-Latn-RS" dirty="0"/>
              <a:t> </a:t>
            </a:r>
            <a:r>
              <a:rPr lang="sr-Latn-RS" dirty="0" err="1"/>
              <a:t>gynecomastia</a:t>
            </a:r>
            <a:r>
              <a:rPr lang="sr-Latn-RS" dirty="0"/>
              <a:t> </a:t>
            </a:r>
            <a:r>
              <a:rPr lang="sr-Latn-RS" dirty="0" err="1"/>
              <a:t>and</a:t>
            </a:r>
            <a:r>
              <a:rPr lang="sr-Latn-RS" dirty="0"/>
              <a:t> </a:t>
            </a:r>
            <a:r>
              <a:rPr lang="sr-Latn-RS" dirty="0" err="1"/>
              <a:t>loss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libido in </a:t>
            </a:r>
            <a:r>
              <a:rPr lang="sr-Latn-RS" dirty="0" err="1"/>
              <a:t>men</a:t>
            </a:r>
            <a:r>
              <a:rPr lang="sr-Latn-RS" dirty="0"/>
              <a:t>, </a:t>
            </a:r>
            <a:r>
              <a:rPr lang="sr-Latn-RS" dirty="0" err="1"/>
              <a:t>it</a:t>
            </a:r>
            <a:r>
              <a:rPr lang="sr-Latn-RS" dirty="0"/>
              <a:t> is </a:t>
            </a:r>
            <a:r>
              <a:rPr lang="sr-Latn-RS" dirty="0" err="1"/>
              <a:t>increasingly</a:t>
            </a:r>
            <a:r>
              <a:rPr lang="sr-Latn-RS" dirty="0"/>
              <a:t> </a:t>
            </a:r>
            <a:r>
              <a:rPr lang="sr-Latn-RS" dirty="0" err="1"/>
              <a:t>replaced</a:t>
            </a:r>
            <a:r>
              <a:rPr lang="sr-Latn-RS" dirty="0"/>
              <a:t> </a:t>
            </a:r>
            <a:r>
              <a:rPr lang="sr-Latn-RS" dirty="0" err="1"/>
              <a:t>with</a:t>
            </a:r>
            <a:r>
              <a:rPr lang="sr-Latn-RS" dirty="0"/>
              <a:t> </a:t>
            </a:r>
            <a:r>
              <a:rPr lang="sr-Latn-RS" dirty="0" err="1"/>
              <a:t>other</a:t>
            </a:r>
            <a:r>
              <a:rPr lang="sr-Latn-RS" dirty="0"/>
              <a:t> </a:t>
            </a:r>
            <a:r>
              <a:rPr lang="sr-Latn-RS" dirty="0" err="1"/>
              <a:t>blockers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receptors</a:t>
            </a:r>
            <a:r>
              <a:rPr lang="sr-Latn-RS" dirty="0"/>
              <a:t> </a:t>
            </a:r>
            <a:r>
              <a:rPr lang="sr-Latn-RS" dirty="0" err="1"/>
              <a:t>for</a:t>
            </a:r>
            <a:r>
              <a:rPr lang="sr-Latn-RS" dirty="0"/>
              <a:t> </a:t>
            </a:r>
            <a:r>
              <a:rPr lang="sr-Latn-RS" dirty="0" err="1"/>
              <a:t>aldosterone</a:t>
            </a:r>
            <a:r>
              <a:rPr lang="sr-Latn-RS" dirty="0"/>
              <a:t>:</a:t>
            </a:r>
          </a:p>
          <a:p>
            <a:pPr lvl="1"/>
            <a:r>
              <a:rPr lang="sr-Latn-RS" dirty="0" err="1"/>
              <a:t>Eplerenone</a:t>
            </a:r>
            <a:endParaRPr lang="sr-Latn-RS" dirty="0"/>
          </a:p>
          <a:p>
            <a:pPr lvl="1"/>
            <a:r>
              <a:rPr lang="sr-Latn-RS" dirty="0" err="1"/>
              <a:t>Finerenone</a:t>
            </a:r>
            <a:endParaRPr lang="sr-Latn-RS" dirty="0"/>
          </a:p>
          <a:p>
            <a:pPr lvl="1"/>
            <a:r>
              <a:rPr lang="sr-Latn-RS" dirty="0" err="1"/>
              <a:t>Esaxerenone</a:t>
            </a:r>
            <a:r>
              <a:rPr lang="sr-Latn-RS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Beta blockers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dirty="0"/>
              <a:t>They work only in people with high blood pressure</a:t>
            </a:r>
          </a:p>
          <a:p>
            <a:r>
              <a:rPr lang="en" dirty="0"/>
              <a:t>At first, they reduce cardiac output, but later the effect is to reduce renin secretion</a:t>
            </a:r>
          </a:p>
          <a:p>
            <a:r>
              <a:rPr lang="en" dirty="0"/>
              <a:t>They raise serum triglycerides and lower HDL</a:t>
            </a:r>
          </a:p>
          <a:p>
            <a:r>
              <a:rPr lang="en" dirty="0"/>
              <a:t>Hyperglycemia, sedation, impotence, depression and bronchoconstriction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Alpha blockers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/>
              <a:t>Alpha 1 - selective are used (prazosin, doxazosin, terazosin)</a:t>
            </a:r>
          </a:p>
          <a:p>
            <a:r>
              <a:rPr lang="en" dirty="0"/>
              <a:t>They have a strong effect and do not have a bad effect on the lipid profile</a:t>
            </a:r>
          </a:p>
          <a:p>
            <a:r>
              <a:rPr lang="en" dirty="0"/>
              <a:t>Increased incidence of heart failure in one study</a:t>
            </a:r>
          </a:p>
          <a:p>
            <a:r>
              <a:rPr lang="en" dirty="0"/>
              <a:t>They are used for more difficult forms</a:t>
            </a:r>
            <a:r>
              <a:rPr lang="sr-Latn-RS" dirty="0"/>
              <a:t> </a:t>
            </a:r>
            <a:r>
              <a:rPr lang="sr-Latn-RS" dirty="0" err="1"/>
              <a:t>of</a:t>
            </a:r>
            <a:r>
              <a:rPr lang="sr-Latn-RS" dirty="0"/>
              <a:t> </a:t>
            </a:r>
            <a:r>
              <a:rPr lang="sr-Latn-RS" dirty="0" err="1"/>
              <a:t>hypertension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725</Words>
  <Application>Microsoft Office PowerPoint</Application>
  <PresentationFormat>On-screen Show (4:3)</PresentationFormat>
  <Paragraphs>112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Treatment of hypertension</vt:lpstr>
      <vt:lpstr>Hypertension</vt:lpstr>
      <vt:lpstr>Mechanisms of hypertension</vt:lpstr>
      <vt:lpstr>Changing habits in the first place</vt:lpstr>
      <vt:lpstr>Diuretics - thiazides</vt:lpstr>
      <vt:lpstr>Diuretics – loops of Henle</vt:lpstr>
      <vt:lpstr>Potassium-sparing diuretics</vt:lpstr>
      <vt:lpstr>Beta blockers</vt:lpstr>
      <vt:lpstr>Alpha blockers</vt:lpstr>
      <vt:lpstr>Calcium channels blockers</vt:lpstr>
      <vt:lpstr>Drugs that open channels for K +</vt:lpstr>
      <vt:lpstr>ACE - inhibitors</vt:lpstr>
      <vt:lpstr>Angiotensin 2 receptor blockers</vt:lpstr>
      <vt:lpstr>Principles of hypertension treatment</vt:lpstr>
      <vt:lpstr>Principles of hypertension treatment</vt:lpstr>
      <vt:lpstr>Elderly and hypertension</vt:lpstr>
      <vt:lpstr>Choice of antihypertensive drugs</vt:lpstr>
    </vt:vector>
  </TitlesOfParts>
  <Company>srbija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xp</dc:creator>
  <cp:lastModifiedBy>Boj</cp:lastModifiedBy>
  <cp:revision>26</cp:revision>
  <dcterms:created xsi:type="dcterms:W3CDTF">2009-01-03T17:04:45Z</dcterms:created>
  <dcterms:modified xsi:type="dcterms:W3CDTF">2023-07-29T16:55:10Z</dcterms:modified>
</cp:coreProperties>
</file>